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05" r:id="rId5"/>
    <p:sldId id="296" r:id="rId6"/>
    <p:sldId id="306" r:id="rId7"/>
    <p:sldId id="259" r:id="rId8"/>
    <p:sldId id="317" r:id="rId9"/>
    <p:sldId id="318" r:id="rId10"/>
    <p:sldId id="319" r:id="rId11"/>
    <p:sldId id="320" r:id="rId12"/>
    <p:sldId id="333" r:id="rId13"/>
    <p:sldId id="321" r:id="rId14"/>
    <p:sldId id="322" r:id="rId15"/>
    <p:sldId id="334" r:id="rId16"/>
    <p:sldId id="323" r:id="rId17"/>
    <p:sldId id="324" r:id="rId18"/>
    <p:sldId id="335" r:id="rId19"/>
    <p:sldId id="325" r:id="rId20"/>
    <p:sldId id="337" r:id="rId21"/>
    <p:sldId id="326" r:id="rId22"/>
    <p:sldId id="327" r:id="rId23"/>
    <p:sldId id="328" r:id="rId24"/>
    <p:sldId id="329" r:id="rId25"/>
    <p:sldId id="330" r:id="rId26"/>
    <p:sldId id="331" r:id="rId27"/>
    <p:sldId id="310" r:id="rId28"/>
    <p:sldId id="31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2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39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29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T20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Kaushik​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C4877-D7C7-AC87-1142-8C4FA580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B5B7E-85C1-429B-3EE4-4CE30D8B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" y="2093575"/>
            <a:ext cx="4819261" cy="3809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1514D-3A86-039D-24A4-3D1C3C22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23" y="2106107"/>
            <a:ext cx="5399385" cy="38091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979F1A-A62E-43A5-C471-7EE313D7ACCC}"/>
              </a:ext>
            </a:extLst>
          </p:cNvPr>
          <p:cNvSpPr txBox="1">
            <a:spLocks/>
          </p:cNvSpPr>
          <p:nvPr/>
        </p:nvSpPr>
        <p:spPr>
          <a:xfrm>
            <a:off x="724817" y="911562"/>
            <a:ext cx="3851210" cy="4687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 err="1"/>
              <a:t>Match_Summary</a:t>
            </a:r>
            <a:endParaRPr lang="en-US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9F6A6E-E37D-A3DE-00FE-36B249CCDF6F}"/>
              </a:ext>
            </a:extLst>
          </p:cNvPr>
          <p:cNvSpPr txBox="1">
            <a:spLocks/>
          </p:cNvSpPr>
          <p:nvPr/>
        </p:nvSpPr>
        <p:spPr>
          <a:xfrm>
            <a:off x="7667042" y="911562"/>
            <a:ext cx="3851210" cy="4099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 err="1"/>
              <a:t>Player_Summary</a:t>
            </a:r>
            <a:endParaRPr lang="en-US" sz="280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0C2148E-CB72-7402-7659-0881F847670A}"/>
              </a:ext>
            </a:extLst>
          </p:cNvPr>
          <p:cNvSpPr/>
          <p:nvPr/>
        </p:nvSpPr>
        <p:spPr>
          <a:xfrm>
            <a:off x="2446953" y="1427267"/>
            <a:ext cx="158620" cy="619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C1D2522-E96D-B888-B187-B9E52744B0D3}"/>
              </a:ext>
            </a:extLst>
          </p:cNvPr>
          <p:cNvSpPr/>
          <p:nvPr/>
        </p:nvSpPr>
        <p:spPr>
          <a:xfrm>
            <a:off x="9434027" y="1380297"/>
            <a:ext cx="158620" cy="619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018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BB25D-BDEC-C7BA-A81F-7E222735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2E182-E6FF-34DC-292E-5BBBFB2E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59" y="1538443"/>
            <a:ext cx="3924640" cy="4023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3BBE6-81CC-3D3C-F895-01DFADAF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446" y="1538443"/>
            <a:ext cx="3901778" cy="40618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0C182A-CB51-D8CB-E210-A7A2557B958F}"/>
              </a:ext>
            </a:extLst>
          </p:cNvPr>
          <p:cNvSpPr txBox="1">
            <a:spLocks/>
          </p:cNvSpPr>
          <p:nvPr/>
        </p:nvSpPr>
        <p:spPr>
          <a:xfrm>
            <a:off x="1305289" y="351725"/>
            <a:ext cx="3851210" cy="4687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 err="1"/>
              <a:t>Match_Summary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A7867-0639-EF4A-FAC5-2D607FA8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446" y="1585096"/>
            <a:ext cx="3901778" cy="40618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3B538-B074-551C-C037-ABAA077A748C}"/>
              </a:ext>
            </a:extLst>
          </p:cNvPr>
          <p:cNvSpPr txBox="1">
            <a:spLocks/>
          </p:cNvSpPr>
          <p:nvPr/>
        </p:nvSpPr>
        <p:spPr>
          <a:xfrm>
            <a:off x="7569446" y="351724"/>
            <a:ext cx="3851210" cy="4687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 err="1"/>
              <a:t>Match_Summary</a:t>
            </a:r>
            <a:endParaRPr lang="en-US" sz="28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22C5C6E-B41D-A19A-6DEF-AA22F11A65E3}"/>
              </a:ext>
            </a:extLst>
          </p:cNvPr>
          <p:cNvSpPr/>
          <p:nvPr/>
        </p:nvSpPr>
        <p:spPr>
          <a:xfrm>
            <a:off x="3035559" y="839898"/>
            <a:ext cx="158620" cy="619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BE69CBF-358B-1BBA-E317-760E38CCEC0F}"/>
              </a:ext>
            </a:extLst>
          </p:cNvPr>
          <p:cNvSpPr/>
          <p:nvPr/>
        </p:nvSpPr>
        <p:spPr>
          <a:xfrm>
            <a:off x="9415741" y="865511"/>
            <a:ext cx="158620" cy="619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843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4145778"/>
            <a:ext cx="9884664" cy="731520"/>
          </a:xfrm>
        </p:spPr>
        <p:txBody>
          <a:bodyPr/>
          <a:lstStyle/>
          <a:p>
            <a:r>
              <a:rPr lang="en-US" dirty="0"/>
              <a:t>Calculated Field Formulae</a:t>
            </a:r>
          </a:p>
        </p:txBody>
      </p:sp>
    </p:spTree>
    <p:extLst>
      <p:ext uri="{BB962C8B-B14F-4D97-AF65-F5344CB8AC3E}">
        <p14:creationId xmlns:p14="http://schemas.microsoft.com/office/powerpoint/2010/main" val="111045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3AC0E-016E-8962-BFD9-F3E26E11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9BF6A-652E-BF5E-0523-B52D73DC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27" y="474965"/>
            <a:ext cx="8998382" cy="59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8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82D35-8BEB-8B96-F51A-C8CE7DC3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4498C-3B4B-98FD-6802-CC751183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82" y="1138421"/>
            <a:ext cx="11231636" cy="45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4145778"/>
            <a:ext cx="9884664" cy="731520"/>
          </a:xfrm>
        </p:spPr>
        <p:txBody>
          <a:bodyPr/>
          <a:lstStyle/>
          <a:p>
            <a:r>
              <a:rPr lang="en-US" dirty="0" err="1"/>
              <a:t>Realtional</a:t>
            </a:r>
            <a:r>
              <a:rPr lang="en-US" dirty="0"/>
              <a:t> Tree</a:t>
            </a:r>
          </a:p>
        </p:txBody>
      </p:sp>
    </p:spTree>
    <p:extLst>
      <p:ext uri="{BB962C8B-B14F-4D97-AF65-F5344CB8AC3E}">
        <p14:creationId xmlns:p14="http://schemas.microsoft.com/office/powerpoint/2010/main" val="157426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D84C7-DAFE-5386-2698-97835414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A4D8A-2144-9F18-45CF-D0FDDF6C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484" y="1720248"/>
            <a:ext cx="5964744" cy="22975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1D97CD-A6D4-5C34-26A5-626877D324FE}"/>
              </a:ext>
            </a:extLst>
          </p:cNvPr>
          <p:cNvCxnSpPr/>
          <p:nvPr/>
        </p:nvCxnSpPr>
        <p:spPr>
          <a:xfrm>
            <a:off x="5542384" y="1184988"/>
            <a:ext cx="0" cy="1212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AD9C68-7748-6CBE-039C-B2BFDEB6888E}"/>
              </a:ext>
            </a:extLst>
          </p:cNvPr>
          <p:cNvCxnSpPr/>
          <p:nvPr/>
        </p:nvCxnSpPr>
        <p:spPr>
          <a:xfrm flipH="1">
            <a:off x="3928188" y="3023118"/>
            <a:ext cx="1614196" cy="1679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D4A9E-C632-1C3B-57D4-EBD09EF1CCFB}"/>
              </a:ext>
            </a:extLst>
          </p:cNvPr>
          <p:cNvCxnSpPr/>
          <p:nvPr/>
        </p:nvCxnSpPr>
        <p:spPr>
          <a:xfrm>
            <a:off x="5542384" y="3638939"/>
            <a:ext cx="0" cy="1670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04C813E-0E58-868D-637B-8DC939A9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86" y="4702629"/>
            <a:ext cx="4000847" cy="8382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7E16B1-B363-0409-FE64-696F86018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655" y="5309118"/>
            <a:ext cx="3985605" cy="8458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EF57C-19EC-11DC-EE94-DD0F75D6B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841" y="346715"/>
            <a:ext cx="3543607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1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4145778"/>
            <a:ext cx="9884664" cy="731520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33565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56D85-5C5B-6913-8206-1778A209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A0135-599C-A5C3-5117-42C86E6C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9" y="199112"/>
            <a:ext cx="10096073" cy="645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8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65960-432C-4762-F51C-925A73E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4469E-C79D-B8A1-85FD-BCDB84AE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3" y="336422"/>
            <a:ext cx="9666865" cy="61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2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skerville Old Face" panose="02020602080505020303" pitchFamily="18" charset="77"/>
                <a:cs typeface="Calibri Light"/>
              </a:rPr>
              <a:t>Contents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T20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Problem Statement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Requirement Scoping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Data Collection, Cleaning and Transformation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Data Modeling and DAX Measures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r>
              <a:rPr lang="en-US" dirty="0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Dashboard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4D82D-A6BC-F851-F8AC-FEFC4B0C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CC28F-23CB-ED93-BEBE-E6A551FE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29" y="250825"/>
            <a:ext cx="9934427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5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69E7B-9AE6-4A36-D71D-4BB450B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31C62-6527-750F-9947-9B379557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34" y="123434"/>
            <a:ext cx="9741510" cy="62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9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35B486-ED8B-55F2-1132-E5DB3085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2330-B606-F382-F22E-56CE3D34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70" y="264782"/>
            <a:ext cx="9890799" cy="63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23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2A9F0-36D3-90B2-376B-F370DA6E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F24F2-B174-4E11-8A80-3718D6D2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96" y="228386"/>
            <a:ext cx="9862808" cy="63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94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Summary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465147"/>
            <a:ext cx="7744968" cy="269748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By this dashboard we can filter the most wanted players according to their stats in Super 12 dashboard.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cs typeface="Calibri"/>
              </a:rPr>
              <a:t>And </a:t>
            </a:r>
            <a:r>
              <a:rPr lang="en-US" dirty="0">
                <a:cs typeface="Calibri"/>
              </a:rPr>
              <a:t>according to given requirement we can observe each individual player performance in respective dashboards.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3"/>
                </a:solidFill>
                <a:cs typeface="Calibri"/>
              </a:rPr>
              <a:t>There</a:t>
            </a:r>
            <a:r>
              <a:rPr lang="en-US" dirty="0">
                <a:cs typeface="Calibri"/>
              </a:rPr>
              <a:t>fore now we can assign a most wanted 11 players to the most important match</a:t>
            </a: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Kaushik​</a:t>
            </a:r>
          </a:p>
          <a:p>
            <a:r>
              <a:rPr lang="en-US" dirty="0"/>
              <a:t>srinukaus@gmail.com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much needed cricket team has to made </a:t>
            </a:r>
          </a:p>
          <a:p>
            <a:r>
              <a:rPr lang="en-US" dirty="0"/>
              <a:t>for an important match(Humans vs </a:t>
            </a:r>
            <a:r>
              <a:rPr lang="en-US" dirty="0" err="1"/>
              <a:t>Alieans</a:t>
            </a:r>
            <a:r>
              <a:rPr lang="en-US" dirty="0"/>
              <a:t>) to be played.</a:t>
            </a:r>
          </a:p>
          <a:p>
            <a:r>
              <a:rPr lang="en-US" dirty="0"/>
              <a:t>The team should contains some strong players with outstanding</a:t>
            </a:r>
          </a:p>
          <a:p>
            <a:r>
              <a:rPr lang="en-US" dirty="0"/>
              <a:t>Stats which </a:t>
            </a:r>
            <a:r>
              <a:rPr lang="en-US" dirty="0" err="1"/>
              <a:t>statisfy</a:t>
            </a:r>
            <a:r>
              <a:rPr lang="en-US" dirty="0"/>
              <a:t> the given conditions.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4145778"/>
            <a:ext cx="9884664" cy="731520"/>
          </a:xfrm>
        </p:spPr>
        <p:txBody>
          <a:bodyPr/>
          <a:lstStyle/>
          <a:p>
            <a:r>
              <a:rPr lang="en-US" dirty="0"/>
              <a:t>Requirement Scoping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6C382F-9176-21B9-BFDE-8734231FF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31951"/>
              </p:ext>
            </p:extLst>
          </p:nvPr>
        </p:nvGraphicFramePr>
        <p:xfrm>
          <a:off x="151364" y="95723"/>
          <a:ext cx="6025500" cy="333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500">
                  <a:extLst>
                    <a:ext uri="{9D8B030D-6E8A-4147-A177-3AD203B41FA5}">
                      <a16:colId xmlns:a16="http://schemas.microsoft.com/office/drawing/2014/main" val="2371209298"/>
                    </a:ext>
                  </a:extLst>
                </a:gridCol>
                <a:gridCol w="2008500">
                  <a:extLst>
                    <a:ext uri="{9D8B030D-6E8A-4147-A177-3AD203B41FA5}">
                      <a16:colId xmlns:a16="http://schemas.microsoft.com/office/drawing/2014/main" val="3721453556"/>
                    </a:ext>
                  </a:extLst>
                </a:gridCol>
                <a:gridCol w="2008500">
                  <a:extLst>
                    <a:ext uri="{9D8B030D-6E8A-4147-A177-3AD203B41FA5}">
                      <a16:colId xmlns:a16="http://schemas.microsoft.com/office/drawing/2014/main" val="1492765881"/>
                    </a:ext>
                  </a:extLst>
                </a:gridCol>
              </a:tblGrid>
              <a:tr h="30281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312464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r>
                        <a:rPr lang="en-IN" dirty="0">
                          <a:latin typeface="+mn-lt"/>
                        </a:rPr>
                        <a:t>Batting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runs scored in an innings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&gt;30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825388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r>
                        <a:rPr lang="en-US" dirty="0"/>
                        <a:t>Strike Rate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of runs scored per 100 balls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1425"/>
                  </a:ext>
                </a:extLst>
              </a:tr>
              <a:tr h="407197">
                <a:tc>
                  <a:txBody>
                    <a:bodyPr/>
                    <a:lstStyle/>
                    <a:p>
                      <a:r>
                        <a:rPr lang="en-US" dirty="0"/>
                        <a:t>Innings Batted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Innings batted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161203"/>
                  </a:ext>
                </a:extLst>
              </a:tr>
              <a:tr h="529919">
                <a:tc>
                  <a:txBody>
                    <a:bodyPr/>
                    <a:lstStyle/>
                    <a:p>
                      <a:r>
                        <a:rPr lang="en-US" dirty="0"/>
                        <a:t>Boundary 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runs scored in boundaries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20545"/>
                  </a:ext>
                </a:extLst>
              </a:tr>
              <a:tr h="529919">
                <a:tc>
                  <a:txBody>
                    <a:bodyPr/>
                    <a:lstStyle/>
                    <a:p>
                      <a:r>
                        <a:rPr lang="en-US" dirty="0"/>
                        <a:t>Batting Position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in which the batter played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&lt;4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78491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DE90267-59A5-B1FE-23F8-444EB07C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30893"/>
              </p:ext>
            </p:extLst>
          </p:nvPr>
        </p:nvGraphicFramePr>
        <p:xfrm>
          <a:off x="6176864" y="3524723"/>
          <a:ext cx="6025500" cy="333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500">
                  <a:extLst>
                    <a:ext uri="{9D8B030D-6E8A-4147-A177-3AD203B41FA5}">
                      <a16:colId xmlns:a16="http://schemas.microsoft.com/office/drawing/2014/main" val="2371209298"/>
                    </a:ext>
                  </a:extLst>
                </a:gridCol>
                <a:gridCol w="2008500">
                  <a:extLst>
                    <a:ext uri="{9D8B030D-6E8A-4147-A177-3AD203B41FA5}">
                      <a16:colId xmlns:a16="http://schemas.microsoft.com/office/drawing/2014/main" val="3721453556"/>
                    </a:ext>
                  </a:extLst>
                </a:gridCol>
                <a:gridCol w="2008500">
                  <a:extLst>
                    <a:ext uri="{9D8B030D-6E8A-4147-A177-3AD203B41FA5}">
                      <a16:colId xmlns:a16="http://schemas.microsoft.com/office/drawing/2014/main" val="1492765881"/>
                    </a:ext>
                  </a:extLst>
                </a:gridCol>
              </a:tblGrid>
              <a:tr h="30281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312464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r>
                        <a:rPr lang="en-IN" dirty="0">
                          <a:latin typeface="+mn-lt"/>
                        </a:rPr>
                        <a:t>Batting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runs scored in an innings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&gt;40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825388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r>
                        <a:rPr lang="en-US" dirty="0"/>
                        <a:t>Strike Rate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of runs scored per 100 balls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1425"/>
                  </a:ext>
                </a:extLst>
              </a:tr>
              <a:tr h="407197">
                <a:tc>
                  <a:txBody>
                    <a:bodyPr/>
                    <a:lstStyle/>
                    <a:p>
                      <a:r>
                        <a:rPr lang="en-US" dirty="0"/>
                        <a:t>Innings Batted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Innings batted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161203"/>
                  </a:ext>
                </a:extLst>
              </a:tr>
              <a:tr h="529919">
                <a:tc>
                  <a:txBody>
                    <a:bodyPr/>
                    <a:lstStyle/>
                    <a:p>
                      <a:r>
                        <a:rPr lang="en-US" dirty="0"/>
                        <a:t>Boundary 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runs scored in boundaries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20545"/>
                  </a:ext>
                </a:extLst>
              </a:tr>
              <a:tr h="529919">
                <a:tc>
                  <a:txBody>
                    <a:bodyPr/>
                    <a:lstStyle/>
                    <a:p>
                      <a:r>
                        <a:rPr lang="en-US" dirty="0"/>
                        <a:t>Batting Position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in which the batter played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&gt;2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78491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A46287E2-2820-90DD-379D-37B31909C384}"/>
              </a:ext>
            </a:extLst>
          </p:cNvPr>
          <p:cNvSpPr txBox="1">
            <a:spLocks/>
          </p:cNvSpPr>
          <p:nvPr/>
        </p:nvSpPr>
        <p:spPr>
          <a:xfrm>
            <a:off x="7429500" y="819207"/>
            <a:ext cx="4611136" cy="9431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OPENERS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3B9768D-B603-6A55-FE69-DA127CFAB1B7}"/>
              </a:ext>
            </a:extLst>
          </p:cNvPr>
          <p:cNvSpPr/>
          <p:nvPr/>
        </p:nvSpPr>
        <p:spPr>
          <a:xfrm rot="10800000">
            <a:off x="6729704" y="913039"/>
            <a:ext cx="1399591" cy="447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D5B6E7-1939-2515-0B92-14FF2F011703}"/>
              </a:ext>
            </a:extLst>
          </p:cNvPr>
          <p:cNvSpPr txBox="1">
            <a:spLocks/>
          </p:cNvSpPr>
          <p:nvPr/>
        </p:nvSpPr>
        <p:spPr>
          <a:xfrm>
            <a:off x="-277845" y="4494344"/>
            <a:ext cx="4066073" cy="697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ANCHORS / MIDDLE ORDER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7A88143-CFB3-E53E-4CBE-E1C254CEABA5}"/>
              </a:ext>
            </a:extLst>
          </p:cNvPr>
          <p:cNvSpPr/>
          <p:nvPr/>
        </p:nvSpPr>
        <p:spPr>
          <a:xfrm>
            <a:off x="3928188" y="4976757"/>
            <a:ext cx="1306285" cy="550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18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2A8C0E-633E-5361-8314-4FFCAE7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E7BE4B8-7381-6D38-78BB-C23AFE770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22618"/>
              </p:ext>
            </p:extLst>
          </p:nvPr>
        </p:nvGraphicFramePr>
        <p:xfrm>
          <a:off x="4" y="1"/>
          <a:ext cx="5896944" cy="328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648">
                  <a:extLst>
                    <a:ext uri="{9D8B030D-6E8A-4147-A177-3AD203B41FA5}">
                      <a16:colId xmlns:a16="http://schemas.microsoft.com/office/drawing/2014/main" val="1415848927"/>
                    </a:ext>
                  </a:extLst>
                </a:gridCol>
                <a:gridCol w="1965648">
                  <a:extLst>
                    <a:ext uri="{9D8B030D-6E8A-4147-A177-3AD203B41FA5}">
                      <a16:colId xmlns:a16="http://schemas.microsoft.com/office/drawing/2014/main" val="3333349565"/>
                    </a:ext>
                  </a:extLst>
                </a:gridCol>
                <a:gridCol w="1965648">
                  <a:extLst>
                    <a:ext uri="{9D8B030D-6E8A-4147-A177-3AD203B41FA5}">
                      <a16:colId xmlns:a16="http://schemas.microsoft.com/office/drawing/2014/main" val="813978365"/>
                    </a:ext>
                  </a:extLst>
                </a:gridCol>
              </a:tblGrid>
              <a:tr h="30881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616723"/>
                  </a:ext>
                </a:extLst>
              </a:tr>
              <a:tr h="535441">
                <a:tc>
                  <a:txBody>
                    <a:bodyPr/>
                    <a:lstStyle/>
                    <a:p>
                      <a:r>
                        <a:rPr lang="en-US" sz="1400" dirty="0"/>
                        <a:t>Batting Average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Average runs scored in an innings             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25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057517"/>
                  </a:ext>
                </a:extLst>
              </a:tr>
              <a:tr h="535441">
                <a:tc>
                  <a:txBody>
                    <a:bodyPr/>
                    <a:lstStyle/>
                    <a:p>
                      <a:r>
                        <a:rPr lang="en-US" sz="1400" dirty="0"/>
                        <a:t>Strike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of runs scored per 100 balls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130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403802"/>
                  </a:ext>
                </a:extLst>
              </a:tr>
              <a:tr h="308814">
                <a:tc>
                  <a:txBody>
                    <a:bodyPr/>
                    <a:lstStyle/>
                    <a:p>
                      <a:r>
                        <a:rPr lang="en-US" sz="1400" dirty="0"/>
                        <a:t>Innings Batted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Total Innings batted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480738"/>
                  </a:ext>
                </a:extLst>
              </a:tr>
              <a:tr h="535441">
                <a:tc>
                  <a:txBody>
                    <a:bodyPr/>
                    <a:lstStyle/>
                    <a:p>
                      <a:r>
                        <a:rPr lang="en-US" sz="1400" dirty="0"/>
                        <a:t>Avg. Balls Faced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Average balls faced by the batter in an innings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12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68957"/>
                  </a:ext>
                </a:extLst>
              </a:tr>
              <a:tr h="535441">
                <a:tc>
                  <a:txBody>
                    <a:bodyPr/>
                    <a:lstStyle/>
                    <a:p>
                      <a:r>
                        <a:rPr lang="en-US" sz="1400" dirty="0"/>
                        <a:t>Batting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 in which the batter played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4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659848"/>
                  </a:ext>
                </a:extLst>
              </a:tr>
              <a:tr h="524984">
                <a:tc>
                  <a:txBody>
                    <a:bodyPr/>
                    <a:lstStyle/>
                    <a:p>
                      <a:r>
                        <a:rPr lang="en-US" sz="1400" dirty="0"/>
                        <a:t>Innings Bowled  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Innings Bowled by the bowler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1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12227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A6A17E5-C1C1-4923-7DA4-8AE342ECC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974384"/>
              </p:ext>
            </p:extLst>
          </p:nvPr>
        </p:nvGraphicFramePr>
        <p:xfrm>
          <a:off x="6072419" y="3233698"/>
          <a:ext cx="6119577" cy="362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859">
                  <a:extLst>
                    <a:ext uri="{9D8B030D-6E8A-4147-A177-3AD203B41FA5}">
                      <a16:colId xmlns:a16="http://schemas.microsoft.com/office/drawing/2014/main" val="3840420330"/>
                    </a:ext>
                  </a:extLst>
                </a:gridCol>
                <a:gridCol w="2039859">
                  <a:extLst>
                    <a:ext uri="{9D8B030D-6E8A-4147-A177-3AD203B41FA5}">
                      <a16:colId xmlns:a16="http://schemas.microsoft.com/office/drawing/2014/main" val="3588599104"/>
                    </a:ext>
                  </a:extLst>
                </a:gridCol>
                <a:gridCol w="2039859">
                  <a:extLst>
                    <a:ext uri="{9D8B030D-6E8A-4147-A177-3AD203B41FA5}">
                      <a16:colId xmlns:a16="http://schemas.microsoft.com/office/drawing/2014/main" val="428567601"/>
                    </a:ext>
                  </a:extLst>
                </a:gridCol>
              </a:tblGrid>
              <a:tr h="34218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44407"/>
                  </a:ext>
                </a:extLst>
              </a:tr>
              <a:tr h="521638">
                <a:tc>
                  <a:txBody>
                    <a:bodyPr/>
                    <a:lstStyle/>
                    <a:p>
                      <a:r>
                        <a:rPr lang="en-US" sz="1400" dirty="0"/>
                        <a:t>Batting Average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Average runs scored in an innings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15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301925"/>
                  </a:ext>
                </a:extLst>
              </a:tr>
              <a:tr h="521638">
                <a:tc>
                  <a:txBody>
                    <a:bodyPr/>
                    <a:lstStyle/>
                    <a:p>
                      <a:r>
                        <a:rPr lang="en-US" sz="1400" dirty="0"/>
                        <a:t>Strike Rate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of runs scored per 100 balls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 140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918436"/>
                  </a:ext>
                </a:extLst>
              </a:tr>
              <a:tr h="342182">
                <a:tc>
                  <a:txBody>
                    <a:bodyPr/>
                    <a:lstStyle/>
                    <a:p>
                      <a:r>
                        <a:rPr lang="en-IN" sz="1400" dirty="0"/>
                        <a:t>Innings Batted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Total Innings batted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&gt;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52389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r>
                        <a:rPr lang="en-IN" sz="1400" dirty="0"/>
                        <a:t>Batting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 in which the batter played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&gt;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35150"/>
                  </a:ext>
                </a:extLst>
              </a:tr>
              <a:tr h="342182">
                <a:tc>
                  <a:txBody>
                    <a:bodyPr/>
                    <a:lstStyle/>
                    <a:p>
                      <a:r>
                        <a:rPr lang="en-US" sz="1600" dirty="0"/>
                        <a:t>Innings Bowled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Innings bowled 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&gt;2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053185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r>
                        <a:rPr lang="en-IN" sz="1400" dirty="0"/>
                        <a:t>Bowling Economy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Average runs allowed per over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&lt;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21184"/>
                  </a:ext>
                </a:extLst>
              </a:tr>
              <a:tr h="486861">
                <a:tc>
                  <a:txBody>
                    <a:bodyPr/>
                    <a:lstStyle/>
                    <a:p>
                      <a:r>
                        <a:rPr lang="en-IN" sz="1400" dirty="0"/>
                        <a:t>Bowling Strike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Average no. of balls required to take a wicket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&lt;20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72243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B56BD19B-4E88-4981-EB4F-6ABC57125CEB}"/>
              </a:ext>
            </a:extLst>
          </p:cNvPr>
          <p:cNvSpPr txBox="1">
            <a:spLocks/>
          </p:cNvSpPr>
          <p:nvPr/>
        </p:nvSpPr>
        <p:spPr>
          <a:xfrm>
            <a:off x="8099998" y="745504"/>
            <a:ext cx="3851210" cy="9256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/>
              <a:t>FINISHER / LOWER ORDER ANCHOR</a:t>
            </a:r>
            <a:endParaRPr lang="en-US" sz="28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52BFD0-AD0C-0F60-7FE3-3FC725BFF822}"/>
              </a:ext>
            </a:extLst>
          </p:cNvPr>
          <p:cNvSpPr/>
          <p:nvPr/>
        </p:nvSpPr>
        <p:spPr>
          <a:xfrm rot="10800000">
            <a:off x="6400800" y="979714"/>
            <a:ext cx="1371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A7DF7C-82CE-7C7C-816A-ED85F26DABF4}"/>
              </a:ext>
            </a:extLst>
          </p:cNvPr>
          <p:cNvSpPr txBox="1">
            <a:spLocks/>
          </p:cNvSpPr>
          <p:nvPr/>
        </p:nvSpPr>
        <p:spPr>
          <a:xfrm>
            <a:off x="554643" y="4583040"/>
            <a:ext cx="3851210" cy="9256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/>
              <a:t>ALL-ROUNDERS / LOWER ORDER</a:t>
            </a:r>
            <a:endParaRPr lang="en-US" sz="28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18CDBF-8D4B-DB27-AE4F-863B6EB72FD1}"/>
              </a:ext>
            </a:extLst>
          </p:cNvPr>
          <p:cNvSpPr/>
          <p:nvPr/>
        </p:nvSpPr>
        <p:spPr>
          <a:xfrm>
            <a:off x="4285861" y="4817249"/>
            <a:ext cx="1371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43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CD303-174C-C2E4-2BAC-A8AEA4D9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9B478B-14EA-9E53-974E-FC0033FBC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41509"/>
              </p:ext>
            </p:extLst>
          </p:nvPr>
        </p:nvGraphicFramePr>
        <p:xfrm>
          <a:off x="2032000" y="1544320"/>
          <a:ext cx="8127999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564539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561307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55686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071432"/>
                  </a:ext>
                </a:extLst>
              </a:tr>
              <a:tr h="358435">
                <a:tc>
                  <a:txBody>
                    <a:bodyPr/>
                    <a:lstStyle/>
                    <a:p>
                      <a:r>
                        <a:rPr lang="en-US" dirty="0"/>
                        <a:t>Innings Bowled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Innings bowled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92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Bowling Economy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runs allowed per over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7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Bowling Strike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no. of balls required to take a wicket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&lt;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2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Bowling Style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Bowling style of the player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= "%Fast%"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Bowling Average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runs allowed per wicket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11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Dot Ball 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dot balls bowled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18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05202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659F58F-8069-11B0-C60A-C3293EAEC847}"/>
              </a:ext>
            </a:extLst>
          </p:cNvPr>
          <p:cNvSpPr txBox="1">
            <a:spLocks/>
          </p:cNvSpPr>
          <p:nvPr/>
        </p:nvSpPr>
        <p:spPr>
          <a:xfrm>
            <a:off x="4170394" y="337949"/>
            <a:ext cx="3851210" cy="9256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/>
              <a:t>SPECIALIST FAST BOWLERS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9727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76E6B-C4B4-FCEE-0A93-3A6914E6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242EC4-8E5F-146C-179D-DD2A1CB8D3E5}"/>
              </a:ext>
            </a:extLst>
          </p:cNvPr>
          <p:cNvSpPr txBox="1">
            <a:spLocks/>
          </p:cNvSpPr>
          <p:nvPr/>
        </p:nvSpPr>
        <p:spPr>
          <a:xfrm>
            <a:off x="460404" y="167577"/>
            <a:ext cx="2795979" cy="494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Collection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A99988-B91C-D895-7F9F-A1D253C21098}"/>
              </a:ext>
            </a:extLst>
          </p:cNvPr>
          <p:cNvSpPr txBox="1">
            <a:spLocks/>
          </p:cNvSpPr>
          <p:nvPr/>
        </p:nvSpPr>
        <p:spPr>
          <a:xfrm>
            <a:off x="245800" y="734006"/>
            <a:ext cx="7744968" cy="1586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data required was being extracted or web scraped from ESPN (ICC T20 World Cup) sports website.</a:t>
            </a:r>
          </a:p>
          <a:p>
            <a:r>
              <a:rPr lang="en-US" sz="2400" dirty="0"/>
              <a:t>Contents like players, match summary, batting summary, bowler summary.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F609B6-5834-6039-4A02-86B46A3C51A4}"/>
              </a:ext>
            </a:extLst>
          </p:cNvPr>
          <p:cNvSpPr txBox="1">
            <a:spLocks/>
          </p:cNvSpPr>
          <p:nvPr/>
        </p:nvSpPr>
        <p:spPr>
          <a:xfrm>
            <a:off x="460404" y="2303043"/>
            <a:ext cx="2795979" cy="494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Cleaning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F93E18-F158-C2C5-177C-8AED87F1AF98}"/>
              </a:ext>
            </a:extLst>
          </p:cNvPr>
          <p:cNvSpPr txBox="1">
            <a:spLocks/>
          </p:cNvSpPr>
          <p:nvPr/>
        </p:nvSpPr>
        <p:spPr>
          <a:xfrm>
            <a:off x="460404" y="4683846"/>
            <a:ext cx="5109972" cy="5281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Transformation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E41314-DFD3-579D-6AD3-E71916D5ECED}"/>
              </a:ext>
            </a:extLst>
          </p:cNvPr>
          <p:cNvSpPr txBox="1">
            <a:spLocks/>
          </p:cNvSpPr>
          <p:nvPr/>
        </p:nvSpPr>
        <p:spPr>
          <a:xfrm>
            <a:off x="240792" y="2850439"/>
            <a:ext cx="7744968" cy="1586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data extracted was manipulated (like removing null values, creating new columns as required, etc.) and made appropriate.</a:t>
            </a:r>
          </a:p>
          <a:p>
            <a:r>
              <a:rPr lang="en-US" sz="2400" dirty="0"/>
              <a:t>The data cleaning was done by pandas libraries in Jupiter notebook (python).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3730F-086B-9900-95A3-B1FBCB0F36F7}"/>
              </a:ext>
            </a:extLst>
          </p:cNvPr>
          <p:cNvSpPr txBox="1">
            <a:spLocks/>
          </p:cNvSpPr>
          <p:nvPr/>
        </p:nvSpPr>
        <p:spPr>
          <a:xfrm>
            <a:off x="240792" y="5135270"/>
            <a:ext cx="7744968" cy="1586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After data cleaning the data sets are transferred to Tableau, and furthermore the data sets are manipulated in which calculated parameters are created.</a:t>
            </a:r>
          </a:p>
          <a:p>
            <a:r>
              <a:rPr lang="en-US" sz="2400" dirty="0"/>
              <a:t>Also required measure fields are created.</a:t>
            </a:r>
          </a:p>
        </p:txBody>
      </p:sp>
    </p:spTree>
    <p:extLst>
      <p:ext uri="{BB962C8B-B14F-4D97-AF65-F5344CB8AC3E}">
        <p14:creationId xmlns:p14="http://schemas.microsoft.com/office/powerpoint/2010/main" val="735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4145778"/>
            <a:ext cx="9884664" cy="731520"/>
          </a:xfrm>
        </p:spPr>
        <p:txBody>
          <a:bodyPr/>
          <a:lstStyle/>
          <a:p>
            <a:r>
              <a:rPr lang="en-US" dirty="0"/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2574197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{CA245DE7-EE8C-463F-8236-7B48D1D6B041}tf56410444_win32</Template>
  <TotalTime>171</TotalTime>
  <Words>598</Words>
  <Application>Microsoft Office PowerPoint</Application>
  <PresentationFormat>Widescreen</PresentationFormat>
  <Paragraphs>170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T20 Analysis</vt:lpstr>
      <vt:lpstr>Contents</vt:lpstr>
      <vt:lpstr>Problem Statement</vt:lpstr>
      <vt:lpstr>Requirement Scoping</vt:lpstr>
      <vt:lpstr>PowerPoint Presentation</vt:lpstr>
      <vt:lpstr>PowerPoint Presentation</vt:lpstr>
      <vt:lpstr>PowerPoint Presentation</vt:lpstr>
      <vt:lpstr>PowerPoint Presentation</vt:lpstr>
      <vt:lpstr>Data Sets</vt:lpstr>
      <vt:lpstr>PowerPoint Presentation</vt:lpstr>
      <vt:lpstr>PowerPoint Presentation</vt:lpstr>
      <vt:lpstr>Calculated Field Formulae</vt:lpstr>
      <vt:lpstr>PowerPoint Presentation</vt:lpstr>
      <vt:lpstr>PowerPoint Presentation</vt:lpstr>
      <vt:lpstr>Realtional Tree</vt:lpstr>
      <vt:lpstr>PowerPoint Presentation</vt:lpstr>
      <vt:lpstr>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T20 Analysis</dc:title>
  <dc:creator>Kaushik Ayaluri</dc:creator>
  <cp:lastModifiedBy>Kaushik Ayaluri</cp:lastModifiedBy>
  <cp:revision>1</cp:revision>
  <dcterms:created xsi:type="dcterms:W3CDTF">2023-03-15T11:18:20Z</dcterms:created>
  <dcterms:modified xsi:type="dcterms:W3CDTF">2023-03-15T14:10:09Z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